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/>
  <p:notesSz cx="6858000" cy="9144000"/>
  <p:defaultTextStyle>
    <a:lvl1pPr defTabSz="457200">
      <a:defRPr>
        <a:latin typeface="Arial"/>
        <a:ea typeface="Arial"/>
        <a:cs typeface="Arial"/>
        <a:sym typeface="Arial"/>
      </a:defRPr>
    </a:lvl1pPr>
    <a:lvl2pPr indent="457200" defTabSz="457200">
      <a:defRPr>
        <a:latin typeface="Arial"/>
        <a:ea typeface="Arial"/>
        <a:cs typeface="Arial"/>
        <a:sym typeface="Arial"/>
      </a:defRPr>
    </a:lvl2pPr>
    <a:lvl3pPr indent="914400" defTabSz="457200">
      <a:defRPr>
        <a:latin typeface="Arial"/>
        <a:ea typeface="Arial"/>
        <a:cs typeface="Arial"/>
        <a:sym typeface="Arial"/>
      </a:defRPr>
    </a:lvl3pPr>
    <a:lvl4pPr indent="1371600" defTabSz="457200">
      <a:defRPr>
        <a:latin typeface="Arial"/>
        <a:ea typeface="Arial"/>
        <a:cs typeface="Arial"/>
        <a:sym typeface="Arial"/>
      </a:defRPr>
    </a:lvl4pPr>
    <a:lvl5pPr indent="1828800" defTabSz="457200">
      <a:defRPr>
        <a:latin typeface="Arial"/>
        <a:ea typeface="Arial"/>
        <a:cs typeface="Arial"/>
        <a:sym typeface="Arial"/>
      </a:defRPr>
    </a:lvl5pPr>
    <a:lvl6pPr indent="2286000" defTabSz="457200">
      <a:defRPr>
        <a:latin typeface="Arial"/>
        <a:ea typeface="Arial"/>
        <a:cs typeface="Arial"/>
        <a:sym typeface="Arial"/>
      </a:defRPr>
    </a:lvl6pPr>
    <a:lvl7pPr indent="2743200" defTabSz="457200">
      <a:defRPr>
        <a:latin typeface="Arial"/>
        <a:ea typeface="Arial"/>
        <a:cs typeface="Arial"/>
        <a:sym typeface="Arial"/>
      </a:defRPr>
    </a:lvl7pPr>
    <a:lvl8pPr indent="3200400" defTabSz="457200">
      <a:defRPr>
        <a:latin typeface="Arial"/>
        <a:ea typeface="Arial"/>
        <a:cs typeface="Arial"/>
        <a:sym typeface="Arial"/>
      </a:defRPr>
    </a:lvl8pPr>
    <a:lvl9pPr indent="3657600" defTabSz="4572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transition spd="med" advClick="1"/>
  <p:txStyles>
    <p:titleStyle>
      <a:lvl1pPr defTabSz="457200">
        <a:defRPr b="1" sz="2400">
          <a:latin typeface="Arial"/>
          <a:ea typeface="Arial"/>
          <a:cs typeface="Arial"/>
          <a:sym typeface="Arial"/>
        </a:defRPr>
      </a:lvl1pPr>
      <a:lvl2pPr defTabSz="457200">
        <a:defRPr b="1" sz="2400">
          <a:latin typeface="Arial"/>
          <a:ea typeface="Arial"/>
          <a:cs typeface="Arial"/>
          <a:sym typeface="Arial"/>
        </a:defRPr>
      </a:lvl2pPr>
      <a:lvl3pPr defTabSz="457200">
        <a:defRPr b="1" sz="2400">
          <a:latin typeface="Arial"/>
          <a:ea typeface="Arial"/>
          <a:cs typeface="Arial"/>
          <a:sym typeface="Arial"/>
        </a:defRPr>
      </a:lvl3pPr>
      <a:lvl4pPr defTabSz="457200">
        <a:defRPr b="1" sz="2400">
          <a:latin typeface="Arial"/>
          <a:ea typeface="Arial"/>
          <a:cs typeface="Arial"/>
          <a:sym typeface="Arial"/>
        </a:defRPr>
      </a:lvl4pPr>
      <a:lvl5pPr defTabSz="457200">
        <a:defRPr b="1" sz="2400">
          <a:latin typeface="Arial"/>
          <a:ea typeface="Arial"/>
          <a:cs typeface="Arial"/>
          <a:sym typeface="Arial"/>
        </a:defRPr>
      </a:lvl5pPr>
      <a:lvl6pPr defTabSz="457200">
        <a:defRPr b="1" sz="2400">
          <a:latin typeface="Arial"/>
          <a:ea typeface="Arial"/>
          <a:cs typeface="Arial"/>
          <a:sym typeface="Arial"/>
        </a:defRPr>
      </a:lvl6pPr>
      <a:lvl7pPr defTabSz="457200">
        <a:defRPr b="1" sz="2400">
          <a:latin typeface="Arial"/>
          <a:ea typeface="Arial"/>
          <a:cs typeface="Arial"/>
          <a:sym typeface="Arial"/>
        </a:defRPr>
      </a:lvl7pPr>
      <a:lvl8pPr defTabSz="457200">
        <a:defRPr b="1" sz="2400">
          <a:latin typeface="Arial"/>
          <a:ea typeface="Arial"/>
          <a:cs typeface="Arial"/>
          <a:sym typeface="Arial"/>
        </a:defRPr>
      </a:lvl8pPr>
      <a:lvl9pPr defTabSz="457200">
        <a:defRPr b="1" sz="2400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3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body" idx="1"/>
          </p:nvPr>
        </p:nvSpPr>
        <p:spPr>
          <a:xfrm>
            <a:off x="5127623" y="1210732"/>
            <a:ext cx="4016376" cy="49614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</a:t>
            </a:r>
          </a:p>
        </p:txBody>
      </p:sp>
      <p:sp>
        <p:nvSpPr>
          <p:cNvPr id="150" name="Shape 150"/>
          <p:cNvSpPr/>
          <p:nvPr/>
        </p:nvSpPr>
        <p:spPr>
          <a:xfrm>
            <a:off x="5127623" y="1735951"/>
            <a:ext cx="4016376" cy="478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/>
              <a:t>Final Presentation by: Brian Hoang </a:t>
            </a:r>
            <a:endParaRPr sz="1200"/>
          </a:p>
          <a:p>
            <a:pPr lvl="0" algn="ctr">
              <a:spcBef>
                <a:spcPts val="200"/>
              </a:spcBef>
            </a:pPr>
            <a:r>
              <a:rPr sz="1200"/>
              <a:t>&amp; Chris Villegas</a:t>
            </a:r>
          </a:p>
        </p:txBody>
      </p:sp>
      <p:pic>
        <p:nvPicPr>
          <p:cNvPr id="151" name="image2.png" descr="D2010_0210_alt-v1rgb.png"/>
          <p:cNvPicPr/>
          <p:nvPr/>
        </p:nvPicPr>
        <p:blipFill>
          <a:blip r:embed="rId2">
            <a:extLst/>
          </a:blip>
          <a:srcRect l="25029" t="41706" r="25790" b="4521"/>
          <a:stretch>
            <a:fillRect/>
          </a:stretch>
        </p:blipFill>
        <p:spPr>
          <a:xfrm>
            <a:off x="-1" y="-1"/>
            <a:ext cx="5140475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14312" indent="-214312">
              <a:spcBef>
                <a:spcPts val="400"/>
              </a:spcBef>
              <a:defRPr sz="1800"/>
            </a:pPr>
            <a:r>
              <a:rPr sz="2000"/>
              <a:t>Running several threads is similar to running several different programs concurrently, but with the following benefits – </a:t>
            </a:r>
            <a:endParaRPr sz="2000"/>
          </a:p>
          <a:p>
            <a:pPr lvl="1" marL="620485" indent="-163285">
              <a:spcBef>
                <a:spcPts val="300"/>
              </a:spcBef>
              <a:defRPr sz="1800"/>
            </a:pPr>
            <a:r>
              <a:rPr sz="1600"/>
              <a:t>Multiple threads within a process share the same data space with the main thread</a:t>
            </a:r>
            <a:endParaRPr sz="2800"/>
          </a:p>
          <a:p>
            <a:pPr lvl="1" marL="620485" indent="-163285">
              <a:spcBef>
                <a:spcPts val="300"/>
              </a:spcBef>
              <a:defRPr sz="1800"/>
            </a:pPr>
            <a:r>
              <a:rPr sz="1600"/>
              <a:t>Threads do not require as much memory usage as processes. </a:t>
            </a:r>
            <a:endParaRPr sz="2800"/>
          </a:p>
          <a:p>
            <a:pPr lvl="0" marL="214312" indent="-214312">
              <a:spcBef>
                <a:spcPts val="400"/>
              </a:spcBef>
              <a:defRPr sz="1800"/>
            </a:pPr>
            <a:r>
              <a:rPr sz="2000"/>
              <a:t>Python has a Threading Module that provides high-level support for threads</a:t>
            </a:r>
            <a:endParaRPr sz="2000"/>
          </a:p>
          <a:p>
            <a:pPr lvl="0" marL="214312" indent="-214312">
              <a:spcBef>
                <a:spcPts val="400"/>
              </a:spcBef>
              <a:defRPr sz="1800"/>
            </a:pPr>
            <a:r>
              <a:rPr sz="2000"/>
              <a:t>The threading module has a Thread class that implements threading </a:t>
            </a:r>
            <a:endParaRPr sz="2000"/>
          </a:p>
          <a:p>
            <a:pPr lvl="0" marL="214312" indent="-214312">
              <a:spcBef>
                <a:spcPts val="400"/>
              </a:spcBef>
              <a:defRPr sz="1800"/>
            </a:pPr>
            <a:r>
              <a:rPr sz="2000"/>
              <a:t>We use the run() method from the Thread class which will execute the thread activity.</a:t>
            </a:r>
          </a:p>
        </p:txBody>
      </p:sp>
      <p:sp>
        <p:nvSpPr>
          <p:cNvPr id="202" name="Shape 20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Python Multithreaded Programming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04" name="Shape 20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The Queue module allows you to create a new queue object that can hold a specific number of items.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We use these following methods to control the Queue:</a:t>
            </a:r>
            <a:endParaRPr sz="2400"/>
          </a:p>
          <a:p>
            <a:pPr lvl="1" marL="661307" indent="-204107">
              <a:spcBef>
                <a:spcPts val="400"/>
              </a:spcBef>
              <a:defRPr sz="1800"/>
            </a:pPr>
            <a:r>
              <a:rPr b="1" sz="2000"/>
              <a:t>put():</a:t>
            </a:r>
            <a:r>
              <a:rPr sz="2000"/>
              <a:t> adds items to a queue</a:t>
            </a:r>
            <a:endParaRPr sz="2800"/>
          </a:p>
          <a:p>
            <a:pPr lvl="1" marL="661307" indent="-204107">
              <a:spcBef>
                <a:spcPts val="400"/>
              </a:spcBef>
              <a:defRPr sz="1800"/>
            </a:pPr>
            <a:r>
              <a:rPr b="1" sz="2000"/>
              <a:t>empty():</a:t>
            </a:r>
            <a:r>
              <a:rPr sz="2000"/>
              <a:t> returns True if queue is empty; otherwise, False  </a:t>
            </a:r>
            <a:endParaRPr sz="2800"/>
          </a:p>
          <a:p>
            <a:pPr lvl="1" marL="661307" indent="-204107">
              <a:spcBef>
                <a:spcPts val="400"/>
              </a:spcBef>
              <a:defRPr sz="1800"/>
            </a:pPr>
            <a:r>
              <a:rPr b="1" sz="2000"/>
              <a:t>get()</a:t>
            </a:r>
            <a:r>
              <a:rPr sz="2000"/>
              <a:t>: removes and returns an item from the queue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Python Multithreaded Queue</a:t>
            </a: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09" name="Shape 20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"/>
          </p:nvPr>
        </p:nvSpPr>
        <p:spPr>
          <a:xfrm>
            <a:off x="435202" y="914626"/>
            <a:ext cx="8364763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In Supro we have two queues that transfer messages between the front end and the back end.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b="1" sz="2400"/>
              <a:t>_supervisor_update_q: </a:t>
            </a:r>
            <a:r>
              <a:rPr sz="2400"/>
              <a:t>Adds the state and process info of a supervisor instance to the queue and sends it to the UI.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b="1" sz="2400"/>
              <a:t>_messages_to_backend_q: </a:t>
            </a:r>
            <a:r>
              <a:rPr sz="2400"/>
              <a:t>Adds messages in the form of commands from the UI and sends it to the backend.</a:t>
            </a:r>
          </a:p>
        </p:txBody>
      </p:sp>
      <p:sp>
        <p:nvSpPr>
          <p:cNvPr id="212" name="Shape 21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Supro Queue</a:t>
            </a:r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14" name="Shape 21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  <a:endParaRPr sz="2400"/>
          </a:p>
          <a:p>
            <a:pPr lvl="1" marL="661307" indent="-204107">
              <a:spcBef>
                <a:spcPts val="400"/>
              </a:spcBef>
              <a:defRPr sz="1800"/>
            </a:pPr>
            <a:r>
              <a:rPr b="1" sz="2000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lvl="1" marL="759278" indent="-244928">
              <a:spcBef>
                <a:spcPts val="400"/>
              </a:spcBef>
              <a:defRPr sz="1800"/>
            </a:pPr>
            <a:r>
              <a:rPr b="1" sz="2000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lvl="2" marL="1143000" indent="-2286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217" name="Shape 21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Supro Multithreading</a:t>
            </a:r>
          </a:p>
        </p:txBody>
      </p:sp>
      <p:sp>
        <p:nvSpPr>
          <p:cNvPr id="218" name="Shape 218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19" name="Shape 21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b="1" sz="2400"/>
              <a:t>Sending Data: </a:t>
            </a:r>
            <a:r>
              <a:rPr sz="2400"/>
              <a:t>JavaScript objects can be converted into JSON to be sent to the server.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b="1" sz="2400"/>
              <a:t>Receiving Data:</a:t>
            </a:r>
            <a:r>
              <a:rPr sz="2400"/>
              <a:t> JSON received from the server can be converted into JavaScript objects.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JSON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24" name="Shape 22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"/>
          </p:nvPr>
        </p:nvSpPr>
        <p:spPr>
          <a:xfrm>
            <a:off x="341087" y="967740"/>
            <a:ext cx="500815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Supro JSON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29" name="Shape 22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0" name="image4.png" descr="update_mess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3540" y="394068"/>
            <a:ext cx="3242311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First version of the backend (Websocket Class)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Incorporating the front end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Building RPMs</a:t>
            </a:r>
          </a:p>
        </p:txBody>
      </p:sp>
      <p:sp>
        <p:nvSpPr>
          <p:cNvPr id="233" name="Shape 23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234" name="Shape 234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35" name="Shape 235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6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9260" y="1936353"/>
            <a:ext cx="4496982" cy="269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476" y="2320845"/>
            <a:ext cx="3416546" cy="1929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First WebSocket Class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41" name="Shape 24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42" name="Screen Shot 2017-05-21 at 6.21.4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35" y="930612"/>
            <a:ext cx="7431297" cy="365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When a new web session is opened, the UI needs a swarm model to render a dashboard for each boat in the swarm.</a:t>
            </a:r>
            <a:endParaRPr sz="2400"/>
          </a:p>
          <a:p>
            <a:pPr lvl="0" marL="0" indent="0">
              <a:buSzTx/>
              <a:buFontTx/>
              <a:buNone/>
              <a:defRPr sz="1800"/>
            </a:pPr>
            <a:endParaRPr sz="2400"/>
          </a:p>
          <a:p>
            <a:pPr lvl="0" marL="257175" indent="-257175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Incorporating the Front-end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47" name="Shape 24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body" idx="1"/>
          </p:nvPr>
        </p:nvSpPr>
        <p:spPr>
          <a:xfrm>
            <a:off x="341087" y="967740"/>
            <a:ext cx="4394972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29768">
              <a:buSzTx/>
              <a:buFontTx/>
              <a:buNone/>
              <a:defRPr sz="1800"/>
            </a:pPr>
            <a:r>
              <a:rPr sz="2256"/>
              <a:t>Once our first version was tested, we created an RPM and released it for use. </a:t>
            </a:r>
            <a:endParaRPr sz="2256"/>
          </a:p>
          <a:p>
            <a:pPr lvl="0" marL="226193" indent="-226193" defTabSz="429768">
              <a:buFontTx/>
              <a:defRPr sz="1800"/>
            </a:pPr>
            <a:r>
              <a:rPr sz="2256"/>
              <a:t>RPM stands for "Redhat Package Manager"</a:t>
            </a:r>
            <a:endParaRPr sz="2256"/>
          </a:p>
          <a:p>
            <a:pPr lvl="0" marL="226193" indent="-226193" defTabSz="429768">
              <a:buFontTx/>
              <a:defRPr sz="1800"/>
            </a:pPr>
            <a:r>
              <a:rPr sz="2256"/>
              <a:t>Easy way to install and update programs on Linux</a:t>
            </a:r>
            <a:endParaRPr sz="2256"/>
          </a:p>
          <a:p>
            <a:pPr lvl="0" marL="226193" indent="-226193" defTabSz="429768">
              <a:buFontTx/>
              <a:defRPr sz="1800"/>
            </a:pPr>
            <a:r>
              <a:rPr sz="2256"/>
              <a:t>Once a new feature is tested, we build and release a new RPM</a:t>
            </a:r>
          </a:p>
        </p:txBody>
      </p:sp>
      <p:sp>
        <p:nvSpPr>
          <p:cNvPr id="250" name="Shape 25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Building RPMs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52" name="Shape 25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5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2676" y="1612907"/>
            <a:ext cx="3712525" cy="246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Building and Testing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New Features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Refactor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Conclusion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154" name="Shape 15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156" name="Shape 15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Outline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Logging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Testbed Support</a:t>
            </a:r>
          </a:p>
        </p:txBody>
      </p:sp>
      <p:sp>
        <p:nvSpPr>
          <p:cNvPr id="256" name="Shape 25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257" name="Shape 25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58" name="Shape 25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261" name="Shape 26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Stop/Start/Restart All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63" name="Shape 26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266" name="Shape 26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Logging</a:t>
            </a:r>
          </a:p>
        </p:txBody>
      </p:sp>
      <p:sp>
        <p:nvSpPr>
          <p:cNvPr id="267" name="Shape 26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68" name="Shape 26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271" name="Shape 27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Testbeds</a:t>
            </a:r>
          </a:p>
        </p:txBody>
      </p:sp>
      <p:sp>
        <p:nvSpPr>
          <p:cNvPr id="272" name="Shape 27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body" idx="1"/>
          </p:nvPr>
        </p:nvSpPr>
        <p:spPr>
          <a:xfrm>
            <a:off x="341087" y="967740"/>
            <a:ext cx="3968232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Too many new features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Poor ad hoc approach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Unclear function/variable/class names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Inconsistent naming conventions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Redundant imports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276" name="Shape 27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78" name="Shape 27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79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8115" y="478822"/>
            <a:ext cx="4382737" cy="418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Hierarchical Structure</a:t>
            </a:r>
          </a:p>
        </p:txBody>
      </p:sp>
      <p:sp>
        <p:nvSpPr>
          <p:cNvPr id="282" name="Shape 28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83" name="Shape 28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84" name="Shape 284"/>
          <p:cNvSpPr/>
          <p:nvPr/>
        </p:nvSpPr>
        <p:spPr>
          <a:xfrm>
            <a:off x="2267738" y="1037519"/>
            <a:ext cx="4911290" cy="31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b="1" i="1" sz="3000"/>
              <a:t>Swarm </a:t>
            </a:r>
            <a:endParaRPr b="1" i="1" sz="3000"/>
          </a:p>
          <a:p>
            <a:pPr lvl="0" algn="ctr"/>
            <a:r>
              <a:rPr b="1" sz="3000"/>
              <a:t>V</a:t>
            </a:r>
            <a:r>
              <a:rPr b="1" i="1" sz="3000"/>
              <a:t> </a:t>
            </a:r>
            <a:endParaRPr b="1" i="1" sz="3000"/>
          </a:p>
          <a:p>
            <a:pPr lvl="0" algn="ctr"/>
            <a:r>
              <a:rPr b="1" i="1" sz="3000"/>
              <a:t>Testbed </a:t>
            </a:r>
            <a:endParaRPr b="1" i="1" sz="3000"/>
          </a:p>
          <a:p>
            <a:pPr lvl="0" algn="ctr"/>
            <a:r>
              <a:rPr b="1" sz="3000"/>
              <a:t>V</a:t>
            </a:r>
            <a:endParaRPr b="1" sz="3000"/>
          </a:p>
          <a:p>
            <a:pPr lvl="0" algn="ctr"/>
            <a:r>
              <a:rPr b="1" i="1" sz="3000"/>
              <a:t>Boat </a:t>
            </a:r>
            <a:endParaRPr b="1" i="1" sz="3000"/>
          </a:p>
          <a:p>
            <a:pPr lvl="0" algn="ctr"/>
            <a:r>
              <a:rPr b="1" sz="3000"/>
              <a:t>V</a:t>
            </a:r>
            <a:endParaRPr b="1" sz="3000"/>
          </a:p>
          <a:p>
            <a:pPr lvl="0" algn="ctr"/>
            <a:r>
              <a:rPr b="1" i="1" sz="3000"/>
              <a:t>Processor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body" idx="1"/>
          </p:nvPr>
        </p:nvSpPr>
        <p:spPr>
          <a:xfrm>
            <a:off x="341087" y="967740"/>
            <a:ext cx="4115373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buSzTx/>
              <a:buFontTx/>
              <a:buNone/>
              <a:defRPr sz="1800"/>
            </a:pPr>
            <a:r>
              <a:rPr sz="2400" u="sng"/>
              <a:t>Old</a:t>
            </a:r>
            <a:endParaRPr sz="2400" u="sng"/>
          </a:p>
          <a:p>
            <a:pPr lvl="0" marL="257175" indent="-257175">
              <a:defRPr sz="1800"/>
            </a:pPr>
            <a:r>
              <a:rPr sz="2400"/>
              <a:t>Our first version of a WebSocket class managed 2 message queues for each instance of supervisor.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287" name="Shape 28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Changing the web_socket class</a:t>
            </a:r>
          </a:p>
        </p:txBody>
      </p:sp>
      <p:sp>
        <p:nvSpPr>
          <p:cNvPr id="288" name="Shape 288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89" name="Shape 28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90" name="Shape 290"/>
          <p:cNvSpPr/>
          <p:nvPr/>
        </p:nvSpPr>
        <p:spPr>
          <a:xfrm>
            <a:off x="4608287" y="967740"/>
            <a:ext cx="4115373" cy="375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700"/>
              </a:spcBef>
            </a:pPr>
            <a:r>
              <a:rPr sz="2400" u="sng"/>
              <a:t>New</a:t>
            </a:r>
            <a:endParaRPr sz="2400" u="sng"/>
          </a:p>
          <a:p>
            <a:pPr lvl="0" marL="257175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Only manages </a:t>
            </a:r>
            <a:r>
              <a:rPr b="1" sz="2400"/>
              <a:t>messages_to_backend_q</a:t>
            </a:r>
            <a:endParaRPr sz="2400"/>
          </a:p>
          <a:p>
            <a:pPr lvl="0" marL="257175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Thread to execute commands from the front end now belongs to </a:t>
            </a:r>
            <a:r>
              <a:rPr b="1" sz="2400"/>
              <a:t>Swarm</a:t>
            </a:r>
            <a:r>
              <a:rPr sz="2400"/>
              <a:t> class.</a:t>
            </a:r>
            <a:endParaRPr sz="2400"/>
          </a:p>
          <a:p>
            <a:pPr lvl="0" marL="257175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Much simpler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4454028" y="949523"/>
            <a:ext cx="1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"/>
          </p:nvPr>
        </p:nvSpPr>
        <p:spPr>
          <a:xfrm>
            <a:off x="341087" y="967740"/>
            <a:ext cx="3441281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Clear and concise names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Neat and short functions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Consistency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Generality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Cleaning up the code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296" name="Shape 29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97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505" y="879981"/>
            <a:ext cx="4997310" cy="375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Pylint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Docstring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Pydoc</a:t>
            </a:r>
          </a:p>
        </p:txBody>
      </p:sp>
      <p:sp>
        <p:nvSpPr>
          <p:cNvPr id="300" name="Shape 30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Documentation</a:t>
            </a:r>
          </a:p>
        </p:txBody>
      </p:sp>
      <p:sp>
        <p:nvSpPr>
          <p:cNvPr id="301" name="Shape 301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02" name="Shape 30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303" name="Screen Shot 2017-05-21 at 7.05.1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791" y="516082"/>
            <a:ext cx="5143657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306" name="Shape 30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08" name="Shape 30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idx="1"/>
          </p:nvPr>
        </p:nvSpPr>
        <p:spPr>
          <a:xfrm>
            <a:off x="341087" y="876301"/>
            <a:ext cx="8364764" cy="3843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 Supro is a Prism-hosted real-time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Supervisor dashboard </a:t>
            </a:r>
          </a:p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 Used for monitoring and managing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processes running across an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autonomous fleet.</a:t>
            </a:r>
          </a:p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 Supro allows the user the ability to track and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control multiple supervisor servers</a:t>
            </a:r>
          </a:p>
        </p:txBody>
      </p:sp>
      <p:sp>
        <p:nvSpPr>
          <p:cNvPr id="159" name="Shape 15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160" name="Shape 160"/>
          <p:cNvSpPr/>
          <p:nvPr/>
        </p:nvSpPr>
        <p:spPr>
          <a:xfrm>
            <a:off x="341297" y="4797742"/>
            <a:ext cx="21336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pic>
        <p:nvPicPr>
          <p:cNvPr id="162" name="image3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311" name="Shape 31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Things we learned</a:t>
            </a:r>
          </a:p>
        </p:txBody>
      </p:sp>
      <p:sp>
        <p:nvSpPr>
          <p:cNvPr id="312" name="Shape 31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13" name="Shape 31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316" name="Shape 31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Challenges we faced</a:t>
            </a:r>
          </a:p>
        </p:txBody>
      </p:sp>
      <p:sp>
        <p:nvSpPr>
          <p:cNvPr id="317" name="Shape 31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18" name="Shape 31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321" name="Shape 32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Final thoughts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23" name="Shape 32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2400"/>
            </a:pPr>
          </a:p>
        </p:txBody>
      </p:sp>
      <p:sp>
        <p:nvSpPr>
          <p:cNvPr id="326" name="Shape 32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327" name="Shape 32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328" name="Shape 32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Help with testing and research of                          autonomous boats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Create an intuitive user interface                                         where testers can easily manage                                            processes on each boat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Design our module so that our code                                    can easily be used for other projects                                        involving autonomous vehicle swarms</a:t>
            </a:r>
          </a:p>
        </p:txBody>
      </p:sp>
      <p:sp>
        <p:nvSpPr>
          <p:cNvPr id="165" name="Shape 16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Objective</a:t>
            </a:r>
          </a:p>
        </p:txBody>
      </p:sp>
      <p:sp>
        <p:nvSpPr>
          <p:cNvPr id="166" name="Shape 16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pic>
        <p:nvPicPr>
          <p:cNvPr id="168" name="image3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Python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Angular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Our approach</a:t>
            </a:r>
          </a:p>
        </p:txBody>
      </p:sp>
      <p:sp>
        <p:nvSpPr>
          <p:cNvPr id="172" name="Shape 17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73" name="Shape 173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pic>
        <p:nvPicPr>
          <p:cNvPr id="17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3487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830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"/>
          </p:nvPr>
        </p:nvSpPr>
        <p:spPr>
          <a:xfrm>
            <a:off x="389618" y="1169895"/>
            <a:ext cx="8364764" cy="324136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00037" indent="-300037">
              <a:spcBef>
                <a:spcPts val="600"/>
              </a:spcBef>
              <a:defRPr sz="1800"/>
            </a:pPr>
            <a:r>
              <a:rPr sz="2800"/>
              <a:t>Supervisor</a:t>
            </a:r>
            <a:endParaRPr sz="3200"/>
          </a:p>
          <a:p>
            <a:pPr lvl="0" marL="300037" indent="-300037">
              <a:spcBef>
                <a:spcPts val="600"/>
              </a:spcBef>
              <a:defRPr sz="1800"/>
            </a:pPr>
            <a:r>
              <a:rPr sz="2800"/>
              <a:t>WebSockets</a:t>
            </a:r>
            <a:endParaRPr sz="2800"/>
          </a:p>
          <a:p>
            <a:pPr lvl="0" marL="300037" indent="-300037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  <a:endParaRPr sz="2800"/>
          </a:p>
          <a:p>
            <a:pPr lvl="0" marL="300037" indent="-300037">
              <a:spcBef>
                <a:spcPts val="600"/>
              </a:spcBef>
              <a:defRPr sz="1800"/>
            </a:pPr>
            <a:r>
              <a:rPr sz="2800"/>
              <a:t>Queues</a:t>
            </a:r>
            <a:endParaRPr sz="2800"/>
          </a:p>
          <a:p>
            <a:pPr lvl="0" marL="300037" indent="-300037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92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180" name="Shape 180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81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9885" y="1679829"/>
            <a:ext cx="4414074" cy="215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body" idx="1"/>
          </p:nvPr>
        </p:nvSpPr>
        <p:spPr>
          <a:xfrm>
            <a:off x="328387" y="780039"/>
            <a:ext cx="3302452" cy="3583422"/>
          </a:xfrm>
          <a:prstGeom prst="rect">
            <a:avLst/>
          </a:prstGeom>
        </p:spPr>
        <p:txBody>
          <a:bodyPr/>
          <a:lstStyle/>
          <a:p>
            <a:pPr lvl="0" marL="180473" indent="-180473">
              <a:buSzPct val="100000"/>
              <a:buChar char="•"/>
            </a:pPr>
            <a:r>
              <a:t>Supervisor is an open-source process management software that runs as a daemon.</a:t>
            </a:r>
          </a:p>
          <a:p>
            <a:pPr lvl="0" marL="180473" indent="-180473">
              <a:buSzPct val="100000"/>
              <a:buChar char="•"/>
            </a:pPr>
            <a:r>
              <a:t>Maritime robotics is using Supervisor to manage their autonomous boats.</a:t>
            </a:r>
          </a:p>
          <a:p>
            <a:pPr lvl="0" marL="180473" indent="-180473">
              <a:buSzPct val="100000"/>
              <a:buChar char="•"/>
            </a:pPr>
            <a:r>
              <a:t>Supervisor has an API.</a:t>
            </a:r>
          </a:p>
          <a:p>
            <a:pPr lvl="0" marL="180473" indent="-180473">
              <a:buSzPct val="100000"/>
              <a:buChar char="•"/>
            </a:pPr>
            <a:r>
              <a:t>Supervisor has a UI but it is limited to displaying one instance of supervisor.</a:t>
            </a:r>
          </a:p>
        </p:txBody>
      </p:sp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Supervisor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pic>
        <p:nvPicPr>
          <p:cNvPr id="1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6343" y="2161436"/>
            <a:ext cx="5219701" cy="217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6343" y="606568"/>
            <a:ext cx="52197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WebSockets make it possible to open an interactive session between the user’s browser and a server.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With WebSockets you can send messages to a server and receive event driven responses without having to poll the server for a reply.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We use a WebSocket to connect the Supro backend with web clients opened by users. </a:t>
            </a:r>
            <a:endParaRPr sz="2400"/>
          </a:p>
          <a:p>
            <a:pPr lvl="0" marL="257175" indent="-257175">
              <a:spcBef>
                <a:spcPts val="500"/>
              </a:spcBef>
              <a:defRPr sz="1800"/>
            </a:pPr>
            <a:r>
              <a:rPr sz="2400"/>
              <a:t>Once a WebSocket connection is established, messages can be sent from the UI to the backend and vice versa.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92"/>
            </a:lvl1pPr>
          </a:lstStyle>
          <a:p>
            <a:pPr lvl="0">
              <a:defRPr b="0" sz="1800"/>
            </a:pPr>
            <a:r>
              <a:rPr b="1" sz="2592"/>
              <a:t>WebSocket</a:t>
            </a:r>
          </a:p>
        </p:txBody>
      </p:sp>
      <p:sp>
        <p:nvSpPr>
          <p:cNvPr id="191" name="Shape 19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92" name="Shape 192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"/>
          </p:nvPr>
        </p:nvSpPr>
        <p:spPr>
          <a:xfrm>
            <a:off x="389618" y="879981"/>
            <a:ext cx="8364764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buSzTx/>
              <a:buNone/>
              <a:defRPr sz="2400"/>
            </a:pPr>
          </a:p>
        </p:txBody>
      </p:sp>
      <p:sp>
        <p:nvSpPr>
          <p:cNvPr id="195" name="Shape 19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196596">
              <a:defRPr b="0" sz="1800"/>
            </a:pPr>
            <a:r>
              <a:rPr b="1" sz="1376"/>
              <a:t>Autobahn Vs. SockJS</a:t>
            </a:r>
            <a:br>
              <a:rPr b="1" sz="1376"/>
            </a:br>
          </a:p>
        </p:txBody>
      </p:sp>
      <p:sp>
        <p:nvSpPr>
          <p:cNvPr id="196" name="Shape 196"/>
          <p:cNvSpPr/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</a:fld>
          </a:p>
        </p:txBody>
      </p:sp>
      <p:sp>
        <p:nvSpPr>
          <p:cNvPr id="197" name="Shape 19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2982" y="879981"/>
            <a:ext cx="1706290" cy="1706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/>
          <p:nvPr/>
        </p:nvPicPr>
        <p:blipFill>
          <a:blip r:embed="rId3">
            <a:extLst/>
          </a:blip>
          <a:srcRect l="0" t="0" r="4444" b="1975"/>
          <a:stretch>
            <a:fillRect/>
          </a:stretch>
        </p:blipFill>
        <p:spPr>
          <a:xfrm>
            <a:off x="5239001" y="880071"/>
            <a:ext cx="1674642" cy="171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